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5F18-1B56-4F1B-80FF-5C8B44A36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EB3B-4415-4855-A94A-17A71A15C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36547-3E71-4BC2-82C6-79552CA5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6E8F6-8818-44FF-AD39-0E52F934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12961-4FB6-4D9C-8D35-E5739D1B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2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E0FD-DFD9-4652-BCDA-3BB44382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1C56D-3C06-4EB8-B35C-14EC15D1E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C5CCC-CE3E-4838-8814-27D8699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12658-77CF-4835-8600-4777B1EC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AB4A-E9B0-4AA1-A147-75FEAF0E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BB843-4C0D-4FF8-A954-086D55479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D64BC-657F-4AEA-A6A6-A75094FA6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F8FF5-7773-4123-B1E8-3D7531C8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BB7C8-0ACB-4483-A148-AF74B325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16D43-DEC3-4282-8AC2-1AAF8176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C3DA-1728-4833-ACBE-3F94EB075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0B2A-BEA9-4FD9-A9AF-876D68AFD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307B1-1960-4A3B-BE68-68C74FAE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DE896-07F2-475C-80DC-0CA1219F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10C60-66B1-4A3C-B1F0-22547B3B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D488-A9BF-4F9E-98A0-E70B011C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93D4C-9EF9-4F4E-B14F-29C55C3FA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5D7D3-375D-42EA-8751-D01257CA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F5613-0149-4DFD-81DE-FE48C3C6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CA5F5-FFEC-4C1B-AA5B-D0E0C45F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8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4258-AB0B-450A-A120-72D73A04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9D44A-9014-4C0E-BF0F-B8CF4B201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AC944-66F3-4662-A6A8-B91C84FC0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8A6A0-E580-4E0A-9DED-A30E6285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D3D56-D2B8-4500-BD79-61597B9C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993AC-598C-4E86-9398-3ADF5D3D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1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5E6C-A40D-4F05-A05B-129FF3CD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5F97B-228E-4903-9BF7-62F62B41D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8AB29-F1C2-4953-9065-07D726AA0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43ED9-2818-4F41-8244-341180B53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E055-AE56-4EEE-B51E-B4915FD9C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C4998-D36A-4539-A603-7E934220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4643D3-022F-47DD-90DB-8FF30174D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DD527-E856-4ACE-8CFB-BBAD1E3B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1921-6288-4AD9-8631-E0B71CC1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A56B8-E539-49DD-8719-D61D8B73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DD433-6F5A-4E8B-B68F-B27622D6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B9EE3-A1D4-44CF-9782-6BBBA656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6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7ACAEC-75C9-4464-A977-EC2D594F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C627D-8AF6-4CE2-9CD1-1465E023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B4059-00CC-490B-AA82-131ED3B6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9EA1-B7F2-47B7-BC1D-942E7322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D3CE9-A695-4B3D-87D1-82AEF720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8A820-DFA3-4640-941F-69B66D8BB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46DA3-9C88-413F-8C24-F673DE28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5DD2C-885E-4625-9A72-C7F8EEE2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09FDE-73B0-45DC-9EDA-D9B5D7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7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0605B-B821-4C0C-8886-DD0026EA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789F5-3CF9-4638-8316-E2335A94E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23F12-3B4A-4CDA-9FB9-6071CD589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C8A00-84DE-4BAB-9C85-29BFCF10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C45EB-267E-43CB-B995-4166022E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3F170-7AFB-49B0-82C2-84E7FE7C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0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D9262-254F-4B15-AEE5-6CBEB080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10D34-569D-40D9-B9B1-118F689C7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01F-C75F-4674-9A63-D55A67E28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8A678-5373-45EB-BB72-3B6948AAD3C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18486-9C7B-4BC7-9C9F-3ACFDB336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8B22-BF17-4D9D-A213-2FBED340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F9FA-F4E1-48F0-B3BF-D8B542A6A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3F86D-BF0A-4E4C-A798-679F8D7B6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2472" r="30375"/>
          <a:stretch/>
        </p:blipFill>
        <p:spPr>
          <a:xfrm>
            <a:off x="3131856" y="0"/>
            <a:ext cx="9059839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080A62-E121-4BFB-8473-573D663D0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9483" y="342603"/>
            <a:ext cx="6212143" cy="2275469"/>
          </a:xfrm>
        </p:spPr>
        <p:txBody>
          <a:bodyPr anchor="b">
            <a:normAutofit/>
          </a:bodyPr>
          <a:lstStyle/>
          <a:p>
            <a:r>
              <a:rPr lang="en-CA" sz="3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Potential Environmental Impacts - Proposed Shawnigan Village Rail Trail - Sections 3, 4 &amp; 5</a:t>
            </a:r>
            <a:br>
              <a:rPr lang="en-US" sz="3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421E4-3E62-470D-8BC1-63051BDCF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9333" y="2389579"/>
            <a:ext cx="4972512" cy="3289449"/>
          </a:xfrm>
        </p:spPr>
        <p:txBody>
          <a:bodyPr>
            <a:normAutofit fontScale="85000" lnSpcReduction="20000"/>
          </a:bodyPr>
          <a:lstStyle/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PREPARED FOR: </a:t>
            </a: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Shawnigan Lake Community for presentation to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Cowichan Valley Regional District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175 Ingram Street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Duncan, BC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V9L</a:t>
            </a: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1800" spc="-1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1N8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200"/>
              </a:spcAft>
            </a:pPr>
            <a:r>
              <a:rPr lang="en-CA" sz="1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PREPARED BY: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Shawnigan Basin Society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#102 - 1760 Shawnigan Lake-Mill Bay Rd.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 Box 189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Shawnigan Lake, BC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1800"/>
              </a:spcAft>
              <a:tabLst>
                <a:tab pos="0" algn="l"/>
              </a:tabLst>
            </a:pPr>
            <a:r>
              <a:rPr lang="en-C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V0R</a:t>
            </a:r>
            <a:r>
              <a:rPr lang="en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2W0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2FD33-2262-4B03-AD9F-70C243D8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96" r="2" b="21477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454A14-2EB1-455C-85F1-5E069ACE37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25" y="5379415"/>
            <a:ext cx="1551214" cy="1321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241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9198B-882B-4858-9323-AB836EF8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Riparian Zone Regulations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9A5ABD-9DE1-4133-8570-9B34B35A101B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D</a:t>
            </a:r>
            <a:r>
              <a:rPr lang="en-US" sz="1700">
                <a:solidFill>
                  <a:schemeClr val="bg1"/>
                </a:solidFill>
                <a:effectLst/>
              </a:rPr>
              <a:t>efined by a 30-meter (98ft) setback from high water mark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>
                <a:solidFill>
                  <a:schemeClr val="bg1"/>
                </a:solidFill>
                <a:effectLst/>
              </a:rPr>
              <a:t>Extremely important component of healthy watersheds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Environmentally sensitive area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I</a:t>
            </a:r>
            <a:r>
              <a:rPr lang="en-US" sz="1700">
                <a:solidFill>
                  <a:schemeClr val="bg1"/>
                </a:solidFill>
                <a:effectLst/>
              </a:rPr>
              <a:t>mportant food sources and shelter for aquatic insects and fish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  <a:effectLst/>
              </a:rPr>
              <a:t>Provides critical habitat for insects, amphibians, and other wildlife.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  <a:effectLst/>
              </a:rPr>
              <a:t>Riparian Areas Protection Regulation (RAPR)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  <a:effectLst/>
              </a:rPr>
              <a:t>Guidelines used in development of Shawnigan Village Official Community Plan (OCP)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F29F6BB-893A-498E-8C6C-988A15147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9493"/>
          <a:stretch/>
        </p:blipFill>
        <p:spPr>
          <a:xfrm>
            <a:off x="6522277" y="-11064"/>
            <a:ext cx="5666547" cy="273520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6FA20CE-6BED-4882-8997-F6ECABC2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657" t="15916" r="-2" b="36826"/>
          <a:stretch/>
        </p:blipFill>
        <p:spPr>
          <a:xfrm>
            <a:off x="6586019" y="2735208"/>
            <a:ext cx="5602805" cy="4122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0CA4C6-3149-4410-89F4-B5860938E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" y="5940498"/>
            <a:ext cx="1078914" cy="9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8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F8BCD6-2C82-4359-9E80-DCDF448A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06" y="2870504"/>
            <a:ext cx="7481694" cy="3987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EC42F-F2F2-4A95-AA35-DCB7B3959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930"/>
          <a:stretch/>
        </p:blipFill>
        <p:spPr>
          <a:xfrm>
            <a:off x="6121175" y="-1"/>
            <a:ext cx="6070827" cy="2887504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D8530-3862-4F3F-8E04-6DBC2B9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/>
              <a:t>SBS Field Survey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949296B3-FF4B-49D4-A982-7CDF96169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500189"/>
            <a:ext cx="4696016" cy="4676774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SBS conducted a field survey on Sept 18th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Collection of 26 survey points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Photographing effected riparian zone.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Aerial survey of </a:t>
            </a:r>
            <a:r>
              <a:rPr lang="en-CA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SVRT</a:t>
            </a: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CA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igh-water above level shown on topographical maps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ithin a couple of meters of the railway track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creeks cross under rail lines.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Numerous mature trees including arbutus, maples and Douglas fir would need to be felled.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CA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mpact to the riparian zone and re-contouring of shoreline unavoidable. 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EB9BC-7159-4381-AE84-4ADF103D3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7424"/>
            <a:ext cx="107908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1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B43A0-2B14-4439-A87F-2850C2F49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6" r="2" b="19933"/>
          <a:stretch/>
        </p:blipFill>
        <p:spPr>
          <a:xfrm>
            <a:off x="5546558" y="-1"/>
            <a:ext cx="6645441" cy="2391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67C25-D313-4179-A070-8A62A93B5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1806"/>
          <a:stretch/>
        </p:blipFill>
        <p:spPr>
          <a:xfrm>
            <a:off x="5546558" y="2391337"/>
            <a:ext cx="6645441" cy="4466657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1422C-3BA5-4AED-8865-57891D4A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68" y="910432"/>
            <a:ext cx="6320572" cy="1243488"/>
          </a:xfrm>
        </p:spPr>
        <p:txBody>
          <a:bodyPr anchor="b">
            <a:normAutofit/>
          </a:bodyPr>
          <a:lstStyle/>
          <a:p>
            <a:r>
              <a:rPr lang="en-GB" sz="2400" b="1" kern="140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Potential Environmental Impacts</a:t>
            </a:r>
            <a:br>
              <a:rPr lang="en-US" sz="2400" b="1" kern="1400" cap="all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87669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04AEC-D59A-41BE-AFC0-4E4E083F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8" y="2492080"/>
            <a:ext cx="10587772" cy="4254156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Sections 3, 4 and 5 fall completely within the riparian zone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Multiple (50&gt;) mature trees including </a:t>
            </a: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be cleared.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Much of the natural undergrowth vegetation will be removed or disturbed.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Reduction of available wildlife and invertebrate habitats.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ork within the riparian zone likely to increase erosion and sedimentation.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Fill material will be required to grade and level the area.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Importation of fill material to the riparian zone can introduce invasive species</a:t>
            </a: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Installation of culverts increase risks of sedimentation.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natural contour and gradient of the shoreline and riparian zone will be lost.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a </a:t>
            </a:r>
            <a:r>
              <a:rPr lang="en-CA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negative affect </a:t>
            </a: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fish spawning and invertebrate habitat.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Operation of heavy machinery may cause disturbance to the shoreline.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CA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Post-construction bank stability may be an issue due to wave action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7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1D0BA-E8AD-4286-B9F8-C67A30962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913" y="5943987"/>
            <a:ext cx="107908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4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5B61-B03D-406F-BCB1-FC7AF86E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666" y="553009"/>
            <a:ext cx="4249006" cy="1325563"/>
          </a:xfrm>
        </p:spPr>
        <p:txBody>
          <a:bodyPr>
            <a:normAutofit/>
          </a:bodyPr>
          <a:lstStyle/>
          <a:p>
            <a:r>
              <a:rPr lang="en-US" sz="4100" dirty="0"/>
              <a:t>Conflicts and Public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0F32F-3A6B-4E82-9FEA-B78ED8E4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5" y="1909559"/>
            <a:ext cx="6881175" cy="4501401"/>
          </a:xfrm>
        </p:spPr>
        <p:txBody>
          <a:bodyPr anchor="t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proposed </a:t>
            </a:r>
            <a:r>
              <a:rPr lang="en-C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SVRT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intersects a total of;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public lake access zones (W-4 Zoning);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ephemeral creeks;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residential properties; and,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private lane.</a:t>
            </a:r>
          </a:p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 there is no publicly available information provided by the </a:t>
            </a:r>
            <a:r>
              <a:rPr lang="en-C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CVRD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regarding: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detailed design drawing of the proposed </a:t>
            </a:r>
            <a:r>
              <a:rPr lang="en-C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SVRT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design plan and locations for culvert installation.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roposed environmental management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Reinstatement of private property boundaries.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Maintaining public lake access zones.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Mitigation of habitat loss within riparian zone and shallows.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restoration of the riparian zone.</a:t>
            </a:r>
            <a:endParaRPr lang="en-US" sz="1800" dirty="0"/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3BBAB-12BC-4CDB-9553-016F1A899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26" name="Freeform: Shape 2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34FBA4B-E6E5-4B7F-AA15-4F73FADAD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7" r="2996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0E899-2899-4A7C-96E5-63E70B9F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754" y="5937421"/>
            <a:ext cx="107908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1E64E-4C53-4DCF-930B-27F635C2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20" y="643466"/>
            <a:ext cx="423400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6409B29-372A-4010-AB85-38198AF58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80" y="643467"/>
            <a:ext cx="41225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A9092-EDDA-45EB-B9A9-92298F71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 &amp; Answer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Riparian area protection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Wetlands at Work</a:t>
            </a:r>
          </a:p>
        </p:txBody>
      </p:sp>
      <p:pic>
        <p:nvPicPr>
          <p:cNvPr id="8" name="Content Placeholder 7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BB6BB681-563B-43DB-87D6-7D47E3D1C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/>
        </p:blipFill>
        <p:spPr>
          <a:xfrm rot="5400000">
            <a:off x="8819" y="2773629"/>
            <a:ext cx="4080254" cy="3442801"/>
          </a:xfrm>
          <a:prstGeom prst="rect">
            <a:avLst/>
          </a:prstGeom>
        </p:spPr>
      </p:pic>
      <p:pic>
        <p:nvPicPr>
          <p:cNvPr id="12" name="Content Placeholder 11" descr="A picture containing outdoor, old&#10;&#10;Description automatically generated">
            <a:extLst>
              <a:ext uri="{FF2B5EF4-FFF2-40B4-BE49-F238E27FC236}">
                <a16:creationId xmlns:a16="http://schemas.microsoft.com/office/drawing/2014/main" id="{0B60EABB-B14B-4963-ABF8-4A7CAC662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/>
        </p:blipFill>
        <p:spPr>
          <a:xfrm rot="5400000">
            <a:off x="3623534" y="2773627"/>
            <a:ext cx="4080255" cy="34428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13" descr="A picture containing tree, sky, grass, outdoor&#10;&#10;Description automatically generated">
            <a:extLst>
              <a:ext uri="{FF2B5EF4-FFF2-40B4-BE49-F238E27FC236}">
                <a16:creationId xmlns:a16="http://schemas.microsoft.com/office/drawing/2014/main" id="{E2455DB1-5193-47F5-A94C-05A70ECEFF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85" y="321732"/>
            <a:ext cx="4308269" cy="6213424"/>
          </a:xfrm>
        </p:spPr>
      </p:pic>
    </p:spTree>
    <p:extLst>
      <p:ext uri="{BB962C8B-B14F-4D97-AF65-F5344CB8AC3E}">
        <p14:creationId xmlns:p14="http://schemas.microsoft.com/office/powerpoint/2010/main" val="1239404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462</Words>
  <Application>Microsoft Office PowerPoint</Application>
  <PresentationFormat>Widescreen</PresentationFormat>
  <Paragraphs>65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Office Theme</vt:lpstr>
      <vt:lpstr>Potential Environmental Impacts - Proposed Shawnigan Village Rail Trail - Sections 3, 4 &amp; 5 </vt:lpstr>
      <vt:lpstr>Riparian Zone Regulations</vt:lpstr>
      <vt:lpstr>SBS Field Survey</vt:lpstr>
      <vt:lpstr>Potential Environmental Impacts </vt:lpstr>
      <vt:lpstr>Conflicts and Public Information</vt:lpstr>
      <vt:lpstr>PowerPoint Presentation</vt:lpstr>
      <vt:lpstr>Question &amp; Answer Riparian area protection Wetlands at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environmental impacts - PROPOSED SHAWNIGAN Village RAIL TRAIL - Sections 3, 4 &amp; 5</dc:title>
  <dc:creator>Paul Doherty</dc:creator>
  <cp:lastModifiedBy>Admin</cp:lastModifiedBy>
  <cp:revision>24</cp:revision>
  <dcterms:created xsi:type="dcterms:W3CDTF">2021-05-09T05:42:47Z</dcterms:created>
  <dcterms:modified xsi:type="dcterms:W3CDTF">2021-06-02T18:07:15Z</dcterms:modified>
</cp:coreProperties>
</file>